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9" r:id="rId2"/>
    <p:sldId id="257" r:id="rId3"/>
    <p:sldId id="277" r:id="rId4"/>
    <p:sldId id="270" r:id="rId5"/>
    <p:sldId id="272" r:id="rId6"/>
    <p:sldId id="274" r:id="rId7"/>
    <p:sldId id="275" r:id="rId8"/>
    <p:sldId id="273" r:id="rId9"/>
    <p:sldId id="282" r:id="rId10"/>
    <p:sldId id="284" r:id="rId11"/>
    <p:sldId id="279" r:id="rId12"/>
    <p:sldId id="280" r:id="rId13"/>
    <p:sldId id="285" r:id="rId14"/>
    <p:sldId id="281" r:id="rId15"/>
    <p:sldId id="283" r:id="rId16"/>
    <p:sldId id="276" r:id="rId17"/>
    <p:sldId id="278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3A01625-268A-3721-6888-460AC1D31E85}" name="marketing@auramind.ai" initials="ma" userId="S::urn:spo:guest#marketing@auramind.ai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2"/>
    <p:restoredTop sz="94660"/>
  </p:normalViewPr>
  <p:slideViewPr>
    <p:cSldViewPr snapToGrid="0">
      <p:cViewPr varScale="1">
        <p:scale>
          <a:sx n="119" d="100"/>
          <a:sy n="119" d="100"/>
        </p:scale>
        <p:origin x="32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74402-62E7-FF49-B401-F2D813909E24}" type="datetimeFigureOut">
              <a:rPr lang="pt-BR" smtClean="0"/>
              <a:t>07/01/2025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265EF-416C-324C-A2D0-F401F844B3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507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65EF-416C-324C-A2D0-F401F844B37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4379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4F65A-EC01-627F-36B7-87C31BE6C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5F54472-3273-5F9D-C238-8AE2703C81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07E5357-EA4D-0335-D322-57BA51BC0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E0E884F-95A2-8444-7C5F-E8DFDA9C3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65EF-416C-324C-A2D0-F401F844B37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862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65EF-416C-324C-A2D0-F401F844B37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87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65EF-416C-324C-A2D0-F401F844B37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992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1A4D6-FF94-56F7-2F1D-34BF63D14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C33DCD9-25E3-36F5-BAE7-C63BFC8EF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DA77528-DD05-5BDB-61E3-C9822D73E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03C8B2-9FFC-6F47-6DB8-3A1131867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65EF-416C-324C-A2D0-F401F844B37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66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65EF-416C-324C-A2D0-F401F844B37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902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8574A-FAA5-A438-A563-24A3E5317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D2E4C93-45AC-EEB9-4CB3-91C26BC63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0407CD0-7402-3754-9104-80DEF8145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B1A86E-D71C-B968-3F6A-42798FE13F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65EF-416C-324C-A2D0-F401F844B37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6351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65EF-416C-324C-A2D0-F401F844B37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8594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65EF-416C-324C-A2D0-F401F844B37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7669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65EF-416C-324C-A2D0-F401F844B37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415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65EF-416C-324C-A2D0-F401F844B37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1366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65EF-416C-324C-A2D0-F401F844B37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6617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65EF-416C-324C-A2D0-F401F844B37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934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65EF-416C-324C-A2D0-F401F844B37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164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65EF-416C-324C-A2D0-F401F844B37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4979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65EF-416C-324C-A2D0-F401F844B37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8131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65EF-416C-324C-A2D0-F401F844B37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6894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07.01.25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07.01.25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07.01.25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07.01.25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07.01.25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07.01.25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07.01.25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07.01.25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07.01.25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07.01.25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07.01.25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07.01.25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hyperlink" Target="https://commons.wikimedia.org/wiki/File:Brier_Island_Lighthouse_(1).jp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hyperlink" Target="https://www.flickr.com/photos/33613762@N07/3642074604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hyperlink" Target="https://medium.com/@atmb4u/software-blueprint-57a551c6472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B906DCED-6699-6076-74B3-9FF964330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790" y="2525169"/>
            <a:ext cx="8418419" cy="163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8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D562B4-C358-66A8-39B4-CDA16ED27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1371DD7-38A2-D866-09A3-2FE63CF7AF67}"/>
              </a:ext>
            </a:extLst>
          </p:cNvPr>
          <p:cNvSpPr txBox="1"/>
          <p:nvPr/>
        </p:nvSpPr>
        <p:spPr>
          <a:xfrm>
            <a:off x="238760" y="86360"/>
            <a:ext cx="24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Tenant</a:t>
            </a:r>
            <a:r>
              <a:rPr lang="pt-BR" dirty="0">
                <a:solidFill>
                  <a:schemeClr val="bg1"/>
                </a:solidFill>
              </a:rPr>
              <a:t>/</a:t>
            </a:r>
            <a:r>
              <a:rPr lang="pt-BR" dirty="0" err="1">
                <a:solidFill>
                  <a:schemeClr val="bg1"/>
                </a:solidFill>
              </a:rPr>
              <a:t>User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Mgmt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4E5C49A-9E4C-495C-335F-CE21A7838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455692"/>
            <a:ext cx="8915400" cy="607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9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A7CE6C8-39C4-7860-5419-E61D8C0BAB3E}"/>
              </a:ext>
            </a:extLst>
          </p:cNvPr>
          <p:cNvSpPr txBox="1"/>
          <p:nvPr/>
        </p:nvSpPr>
        <p:spPr>
          <a:xfrm>
            <a:off x="238760" y="86360"/>
            <a:ext cx="24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Espaço Vetorial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A309153-56ED-8C70-8F74-537CDEF58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22" y="1100986"/>
            <a:ext cx="10515313" cy="509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78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BD4106-0E6B-0A35-36DB-250F05E48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2727C2E9-356B-0678-807B-DF6B853EBD6F}"/>
              </a:ext>
            </a:extLst>
          </p:cNvPr>
          <p:cNvSpPr txBox="1"/>
          <p:nvPr/>
        </p:nvSpPr>
        <p:spPr>
          <a:xfrm>
            <a:off x="238760" y="86360"/>
            <a:ext cx="24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EMBED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F96031-FBDD-DA05-192B-B66A36CDA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829945"/>
            <a:ext cx="10911840" cy="572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4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DB17E3-D6C9-DEBB-1B33-FE43BD667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0B605964-982A-20CD-37F7-47C08FBEDA5A}"/>
              </a:ext>
            </a:extLst>
          </p:cNvPr>
          <p:cNvGrpSpPr/>
          <p:nvPr/>
        </p:nvGrpSpPr>
        <p:grpSpPr>
          <a:xfrm>
            <a:off x="1871980" y="965200"/>
            <a:ext cx="8448040" cy="5065038"/>
            <a:chOff x="1955800" y="772160"/>
            <a:chExt cx="8448040" cy="5065038"/>
          </a:xfrm>
        </p:grpSpPr>
        <p:sp>
          <p:nvSpPr>
            <p:cNvPr id="4" name="Retângulo Arredondado 3">
              <a:extLst>
                <a:ext uri="{FF2B5EF4-FFF2-40B4-BE49-F238E27FC236}">
                  <a16:creationId xmlns:a16="http://schemas.microsoft.com/office/drawing/2014/main" id="{707C2ADB-2205-CFF3-07F3-E640259A2544}"/>
                </a:ext>
              </a:extLst>
            </p:cNvPr>
            <p:cNvSpPr/>
            <p:nvPr/>
          </p:nvSpPr>
          <p:spPr>
            <a:xfrm>
              <a:off x="1955800" y="772160"/>
              <a:ext cx="8448040" cy="506503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Retângulo Arredondado 4">
              <a:extLst>
                <a:ext uri="{FF2B5EF4-FFF2-40B4-BE49-F238E27FC236}">
                  <a16:creationId xmlns:a16="http://schemas.microsoft.com/office/drawing/2014/main" id="{F3AEEBE6-E7A7-4AA0-C792-E057769D5CD0}"/>
                </a:ext>
              </a:extLst>
            </p:cNvPr>
            <p:cNvSpPr/>
            <p:nvPr/>
          </p:nvSpPr>
          <p:spPr>
            <a:xfrm>
              <a:off x="2265680" y="1615440"/>
              <a:ext cx="7792720" cy="86360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Template Prompt</a:t>
              </a:r>
            </a:p>
          </p:txBody>
        </p:sp>
        <p:sp>
          <p:nvSpPr>
            <p:cNvPr id="6" name="Retângulo Arredondado 5">
              <a:extLst>
                <a:ext uri="{FF2B5EF4-FFF2-40B4-BE49-F238E27FC236}">
                  <a16:creationId xmlns:a16="http://schemas.microsoft.com/office/drawing/2014/main" id="{E84A820F-4CEB-742C-E2F6-DF56659D95F8}"/>
                </a:ext>
              </a:extLst>
            </p:cNvPr>
            <p:cNvSpPr/>
            <p:nvPr/>
          </p:nvSpPr>
          <p:spPr>
            <a:xfrm>
              <a:off x="2265680" y="2519680"/>
              <a:ext cx="7792720" cy="86360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Histórico de Interações</a:t>
              </a:r>
            </a:p>
          </p:txBody>
        </p:sp>
        <p:sp>
          <p:nvSpPr>
            <p:cNvPr id="7" name="Retângulo Arredondado 6">
              <a:extLst>
                <a:ext uri="{FF2B5EF4-FFF2-40B4-BE49-F238E27FC236}">
                  <a16:creationId xmlns:a16="http://schemas.microsoft.com/office/drawing/2014/main" id="{47A333A1-88E2-127F-1A74-F2B7656982FC}"/>
                </a:ext>
              </a:extLst>
            </p:cNvPr>
            <p:cNvSpPr/>
            <p:nvPr/>
          </p:nvSpPr>
          <p:spPr>
            <a:xfrm>
              <a:off x="2265680" y="3423920"/>
              <a:ext cx="7792720" cy="86360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Documentos</a:t>
              </a:r>
            </a:p>
          </p:txBody>
        </p:sp>
        <p:sp>
          <p:nvSpPr>
            <p:cNvPr id="8" name="Retângulo Arredondado 7">
              <a:extLst>
                <a:ext uri="{FF2B5EF4-FFF2-40B4-BE49-F238E27FC236}">
                  <a16:creationId xmlns:a16="http://schemas.microsoft.com/office/drawing/2014/main" id="{03A32BD6-82D0-AD86-A239-582FA2F46652}"/>
                </a:ext>
              </a:extLst>
            </p:cNvPr>
            <p:cNvSpPr/>
            <p:nvPr/>
          </p:nvSpPr>
          <p:spPr>
            <a:xfrm>
              <a:off x="2265680" y="4368801"/>
              <a:ext cx="7792720" cy="86360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Mensagem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131E11DD-9E62-37DF-DB3E-2974035EF0C2}"/>
                </a:ext>
              </a:extLst>
            </p:cNvPr>
            <p:cNvSpPr txBox="1"/>
            <p:nvPr/>
          </p:nvSpPr>
          <p:spPr>
            <a:xfrm>
              <a:off x="5201920" y="1020802"/>
              <a:ext cx="200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Prompt Completo</a:t>
              </a:r>
            </a:p>
          </p:txBody>
        </p:sp>
      </p:grp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5768C116-8B33-9C7C-9C20-57D77F664F88}"/>
              </a:ext>
            </a:extLst>
          </p:cNvPr>
          <p:cNvSpPr/>
          <p:nvPr/>
        </p:nvSpPr>
        <p:spPr>
          <a:xfrm>
            <a:off x="1498600" y="965200"/>
            <a:ext cx="218440" cy="5065038"/>
          </a:xfrm>
          <a:prstGeom prst="leftBrac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4CC0717-D06F-6C7C-A775-7B89B6329F5D}"/>
              </a:ext>
            </a:extLst>
          </p:cNvPr>
          <p:cNvSpPr txBox="1"/>
          <p:nvPr/>
        </p:nvSpPr>
        <p:spPr>
          <a:xfrm>
            <a:off x="430530" y="3247628"/>
            <a:ext cx="91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Tokens</a:t>
            </a:r>
          </a:p>
        </p:txBody>
      </p:sp>
      <p:sp>
        <p:nvSpPr>
          <p:cNvPr id="13" name="Chave Direita 12">
            <a:extLst>
              <a:ext uri="{FF2B5EF4-FFF2-40B4-BE49-F238E27FC236}">
                <a16:creationId xmlns:a16="http://schemas.microsoft.com/office/drawing/2014/main" id="{06FA1D9A-D0A6-E9F2-4D1F-327C288DC290}"/>
              </a:ext>
            </a:extLst>
          </p:cNvPr>
          <p:cNvSpPr/>
          <p:nvPr/>
        </p:nvSpPr>
        <p:spPr>
          <a:xfrm>
            <a:off x="10071100" y="2809240"/>
            <a:ext cx="335280" cy="1534160"/>
          </a:xfrm>
          <a:prstGeom prst="rightBrace">
            <a:avLst>
              <a:gd name="adj1" fmla="val 8333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BA300B4-75AD-3536-4ACC-33EC45F0A356}"/>
              </a:ext>
            </a:extLst>
          </p:cNvPr>
          <p:cNvSpPr txBox="1"/>
          <p:nvPr/>
        </p:nvSpPr>
        <p:spPr>
          <a:xfrm>
            <a:off x="10384213" y="3391654"/>
            <a:ext cx="61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RAG</a:t>
            </a:r>
          </a:p>
        </p:txBody>
      </p:sp>
    </p:spTree>
    <p:extLst>
      <p:ext uri="{BB962C8B-B14F-4D97-AF65-F5344CB8AC3E}">
        <p14:creationId xmlns:p14="http://schemas.microsoft.com/office/powerpoint/2010/main" val="336794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46373C-E656-2D65-DAFC-7A68899AC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B8013EF-8267-08CA-7229-602DA8D82FFA}"/>
              </a:ext>
            </a:extLst>
          </p:cNvPr>
          <p:cNvSpPr txBox="1"/>
          <p:nvPr/>
        </p:nvSpPr>
        <p:spPr>
          <a:xfrm>
            <a:off x="289560" y="177800"/>
            <a:ext cx="146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INFERENCIA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C7C1912-770A-A9A9-FE0E-B7231125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487497"/>
            <a:ext cx="9880600" cy="623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6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4FA4DC-7479-8229-049C-DEDDBF9BB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F929A38-A3F9-69A9-5956-8193644AB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69" y="279655"/>
            <a:ext cx="10656191" cy="657834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D28B382-1CC9-5D33-D72C-CDFFC32759C7}"/>
              </a:ext>
            </a:extLst>
          </p:cNvPr>
          <p:cNvSpPr txBox="1"/>
          <p:nvPr/>
        </p:nvSpPr>
        <p:spPr>
          <a:xfrm>
            <a:off x="289560" y="177800"/>
            <a:ext cx="146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402775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327375-7166-A64C-4EB2-5433D5380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Imagem">
            <a:extLst>
              <a:ext uri="{FF2B5EF4-FFF2-40B4-BE49-F238E27FC236}">
                <a16:creationId xmlns:a16="http://schemas.microsoft.com/office/drawing/2014/main" id="{AE67388E-B3AA-AD0D-FE33-8CF5E0724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4" r="-1" b="-1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4656844-EBEA-7BBD-2734-EC915E3B06C8}"/>
              </a:ext>
            </a:extLst>
          </p:cNvPr>
          <p:cNvSpPr txBox="1"/>
          <p:nvPr/>
        </p:nvSpPr>
        <p:spPr>
          <a:xfrm>
            <a:off x="728663" y="1115219"/>
            <a:ext cx="5505449" cy="23876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u="sng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Próximos Passos</a:t>
            </a:r>
          </a:p>
        </p:txBody>
      </p:sp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60C105A4-7333-1047-7924-8B75691DB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809" y="6208702"/>
            <a:ext cx="2144662" cy="46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95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72C8FCA-01FA-1F10-1EE7-96571FA0785C}"/>
              </a:ext>
            </a:extLst>
          </p:cNvPr>
          <p:cNvSpPr txBox="1"/>
          <p:nvPr/>
        </p:nvSpPr>
        <p:spPr>
          <a:xfrm>
            <a:off x="340360" y="198120"/>
            <a:ext cx="4236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Perguntas?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767E8E-507B-0B1F-4C69-DB306FA5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347" y="119231"/>
            <a:ext cx="6316773" cy="633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16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078C12-A729-9C1C-B3E5-1949C059BC8E}"/>
              </a:ext>
            </a:extLst>
          </p:cNvPr>
          <p:cNvSpPr txBox="1"/>
          <p:nvPr/>
        </p:nvSpPr>
        <p:spPr>
          <a:xfrm>
            <a:off x="838200" y="448721"/>
            <a:ext cx="4707671" cy="12256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u="sng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&gt; </a:t>
            </a:r>
            <a:r>
              <a:rPr lang="en-US" sz="3800" b="1" u="sng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</a:t>
            </a:r>
            <a:r>
              <a:rPr lang="en-US" sz="3800" b="1" u="sng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hoami</a:t>
            </a:r>
            <a:endParaRPr lang="en-US" sz="3800" b="1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5B23CF-07B0-B923-07CD-599D9CB0D812}"/>
              </a:ext>
            </a:extLst>
          </p:cNvPr>
          <p:cNvSpPr txBox="1"/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079501" lvl="1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sym typeface="Amazon Ember Medium"/>
              </a:rPr>
              <a:t>José Vicente</a:t>
            </a:r>
          </a:p>
          <a:p>
            <a:pPr marL="1079501" lvl="1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sym typeface="Amazon Ember Medium"/>
              </a:rPr>
              <a:t>Cofundador</a:t>
            </a:r>
            <a:r>
              <a:rPr lang="en-US" sz="2000" b="1" dirty="0">
                <a:solidFill>
                  <a:schemeClr val="bg1"/>
                </a:solidFill>
                <a:sym typeface="Amazon Ember Medium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sym typeface="Amazon Ember Medium"/>
              </a:rPr>
              <a:t>Auramind</a:t>
            </a:r>
            <a:r>
              <a:rPr lang="en-US" sz="2000" b="1" dirty="0">
                <a:solidFill>
                  <a:schemeClr val="bg1"/>
                </a:solidFill>
                <a:sym typeface="Amazon Ember Medium"/>
              </a:rPr>
              <a:t> AI</a:t>
            </a:r>
          </a:p>
          <a:p>
            <a:pPr marL="1079501" lvl="1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sym typeface="Amazon Ember Medium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sym typeface="Amazon Ember Medium"/>
              </a:rPr>
              <a:t>Arquiteto</a:t>
            </a:r>
            <a:r>
              <a:rPr lang="en-US" sz="2000" b="1" dirty="0">
                <a:solidFill>
                  <a:schemeClr val="bg1"/>
                </a:solidFill>
                <a:sym typeface="Amazon Ember Medium"/>
              </a:rPr>
              <a:t> Cloud</a:t>
            </a:r>
          </a:p>
          <a:p>
            <a:pPr marL="1079501" lvl="1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sym typeface="Amazon Ember Medium"/>
              </a:rPr>
              <a:t>Especialista</a:t>
            </a:r>
            <a:r>
              <a:rPr lang="en-US" sz="2000" b="1" dirty="0">
                <a:solidFill>
                  <a:schemeClr val="bg1"/>
                </a:solidFill>
                <a:sym typeface="Amazon Ember Medium"/>
              </a:rPr>
              <a:t> AWS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7428D059-DECB-3780-B9A1-D5C2ACD9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339" y="6125496"/>
            <a:ext cx="2144662" cy="46334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7BFCE17-CC8A-F8DF-031B-DD9E61E2EA38}"/>
              </a:ext>
            </a:extLst>
          </p:cNvPr>
          <p:cNvGrpSpPr/>
          <p:nvPr/>
        </p:nvGrpSpPr>
        <p:grpSpPr>
          <a:xfrm>
            <a:off x="6525453" y="896119"/>
            <a:ext cx="5666547" cy="5065761"/>
            <a:chOff x="-4294689" y="-728284"/>
            <a:chExt cx="6417310" cy="5911850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5F874A66-5E2A-402A-9936-38DD3FD6FD08}"/>
                </a:ext>
              </a:extLst>
            </p:cNvPr>
            <p:cNvSpPr/>
            <p:nvPr/>
          </p:nvSpPr>
          <p:spPr>
            <a:xfrm>
              <a:off x="-4294689" y="-728284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/>
              <a:stretch>
                <a:fillRect t="-14058" b="-1405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0" name="Imagem 9" descr="Placa azul com letras brancas em fundo preto&#10;&#10;Descrição gerada automaticamente">
            <a:extLst>
              <a:ext uri="{FF2B5EF4-FFF2-40B4-BE49-F238E27FC236}">
                <a16:creationId xmlns:a16="http://schemas.microsoft.com/office/drawing/2014/main" id="{0ED41F23-3EC8-7078-A4F8-98B89D2CDB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45" y="4749522"/>
            <a:ext cx="882764" cy="882764"/>
          </a:xfrm>
          <a:prstGeom prst="rect">
            <a:avLst/>
          </a:prstGeom>
        </p:spPr>
      </p:pic>
      <p:pic>
        <p:nvPicPr>
          <p:cNvPr id="12" name="Imagem 11" descr="Placa branca com letras pretas em fundo branco&#10;&#10;Descrição gerada automaticamente">
            <a:extLst>
              <a:ext uri="{FF2B5EF4-FFF2-40B4-BE49-F238E27FC236}">
                <a16:creationId xmlns:a16="http://schemas.microsoft.com/office/drawing/2014/main" id="{3D8D5569-73D0-17F0-3657-28AE90361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73" y="4749524"/>
            <a:ext cx="882763" cy="882763"/>
          </a:xfrm>
          <a:prstGeom prst="rect">
            <a:avLst/>
          </a:prstGeom>
        </p:spPr>
      </p:pic>
      <p:pic>
        <p:nvPicPr>
          <p:cNvPr id="15" name="Imagem 14" descr="Placa azul com letras brancas em fundo verde&#10;&#10;Descrição gerada automaticamente">
            <a:extLst>
              <a:ext uri="{FF2B5EF4-FFF2-40B4-BE49-F238E27FC236}">
                <a16:creationId xmlns:a16="http://schemas.microsoft.com/office/drawing/2014/main" id="{AE8009C6-2625-AA03-823B-EB62B8DD36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12" y="4772472"/>
            <a:ext cx="882765" cy="882765"/>
          </a:xfrm>
          <a:prstGeom prst="rect">
            <a:avLst/>
          </a:prstGeom>
        </p:spPr>
      </p:pic>
      <p:pic>
        <p:nvPicPr>
          <p:cNvPr id="1026" name="Picture 2" descr="AWS Black Belt Pilot - Analytics badge image. Validation. Advanced level. Issued by AWS Strategic Partner Programs">
            <a:extLst>
              <a:ext uri="{FF2B5EF4-FFF2-40B4-BE49-F238E27FC236}">
                <a16:creationId xmlns:a16="http://schemas.microsoft.com/office/drawing/2014/main" id="{9AFF31C2-AB84-19BB-7C85-910273611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376" y="4793809"/>
            <a:ext cx="838477" cy="83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WS Black Belt Pilot - Migration &amp; Modernization badge image. Validation. Advanced level. Issued by AWS Strategic Partner Programs">
            <a:extLst>
              <a:ext uri="{FF2B5EF4-FFF2-40B4-BE49-F238E27FC236}">
                <a16:creationId xmlns:a16="http://schemas.microsoft.com/office/drawing/2014/main" id="{6F0BDA14-BA8E-928D-3D00-558821DDF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749" y="4796708"/>
            <a:ext cx="838477" cy="83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44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4DF4FC-A62E-A55C-BB36-422A48342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B1DDBCA-845F-BA2A-EBB7-D08738FDF7BA}"/>
              </a:ext>
            </a:extLst>
          </p:cNvPr>
          <p:cNvSpPr txBox="1"/>
          <p:nvPr/>
        </p:nvSpPr>
        <p:spPr>
          <a:xfrm>
            <a:off x="529441" y="220783"/>
            <a:ext cx="602689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 u="sng" dirty="0">
                <a:solidFill>
                  <a:schemeClr val="bg1"/>
                </a:solidFill>
                <a:latin typeface="Avenir Next LT Pro"/>
              </a:rPr>
              <a:t>Time Técnico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DA83C72B-174B-1D11-BA61-BAB366BBA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339" y="6125496"/>
            <a:ext cx="2144662" cy="463346"/>
          </a:xfrm>
          <a:prstGeom prst="rect">
            <a:avLst/>
          </a:prstGeom>
        </p:spPr>
      </p:pic>
      <p:pic>
        <p:nvPicPr>
          <p:cNvPr id="5122" name="Picture 2" descr="Profile photo of Alcebiades Filho">
            <a:extLst>
              <a:ext uri="{FF2B5EF4-FFF2-40B4-BE49-F238E27FC236}">
                <a16:creationId xmlns:a16="http://schemas.microsoft.com/office/drawing/2014/main" id="{2BCAC492-DFD2-113E-92CD-3C9278B2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968" y="1817586"/>
            <a:ext cx="1447558" cy="144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rofile photo of Thiago Cunha">
            <a:extLst>
              <a:ext uri="{FF2B5EF4-FFF2-40B4-BE49-F238E27FC236}">
                <a16:creationId xmlns:a16="http://schemas.microsoft.com/office/drawing/2014/main" id="{BED348B2-C7A2-673D-3F7D-E3E4480B3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481" y="1817586"/>
            <a:ext cx="1447559" cy="144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rofile photo of Matheus Maia Ávila">
            <a:extLst>
              <a:ext uri="{FF2B5EF4-FFF2-40B4-BE49-F238E27FC236}">
                <a16:creationId xmlns:a16="http://schemas.microsoft.com/office/drawing/2014/main" id="{ED40E4BA-23AB-4B69-E032-C3A3E522D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89" y="4126433"/>
            <a:ext cx="1447558" cy="144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rofile photo of Johannes Justesen">
            <a:extLst>
              <a:ext uri="{FF2B5EF4-FFF2-40B4-BE49-F238E27FC236}">
                <a16:creationId xmlns:a16="http://schemas.microsoft.com/office/drawing/2014/main" id="{C782C608-6792-E5CE-F1B7-4E3A6177F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101" y="4179241"/>
            <a:ext cx="1447559" cy="144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A8C1B40-26AA-0F2C-4DB9-399269D7F8B0}"/>
              </a:ext>
            </a:extLst>
          </p:cNvPr>
          <p:cNvSpPr txBox="1"/>
          <p:nvPr/>
        </p:nvSpPr>
        <p:spPr>
          <a:xfrm>
            <a:off x="9267282" y="4472133"/>
            <a:ext cx="25869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-apple-system"/>
              </a:rPr>
              <a:t>Johannes </a:t>
            </a:r>
            <a:r>
              <a:rPr lang="pt-BR" b="1" i="0" dirty="0" err="1">
                <a:solidFill>
                  <a:schemeClr val="bg1"/>
                </a:solidFill>
                <a:effectLst/>
                <a:latin typeface="-apple-system"/>
              </a:rPr>
              <a:t>Justesen</a:t>
            </a:r>
            <a:endParaRPr lang="pt-BR" b="1" dirty="0">
              <a:solidFill>
                <a:schemeClr val="bg1"/>
              </a:solidFill>
              <a:latin typeface="-apple-system"/>
            </a:endParaRPr>
          </a:p>
          <a:p>
            <a:r>
              <a:rPr lang="pt-BR" sz="1400" b="0" i="0" u="none" strike="noStrike" dirty="0" err="1">
                <a:solidFill>
                  <a:schemeClr val="bg1"/>
                </a:solidFill>
                <a:effectLst/>
                <a:latin typeface="-apple-system"/>
              </a:rPr>
              <a:t>Frontend</a:t>
            </a:r>
            <a:r>
              <a:rPr lang="pt-BR" sz="14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pt-BR" sz="1400" b="0" i="0" u="none" strike="noStrike" dirty="0" err="1">
                <a:solidFill>
                  <a:schemeClr val="bg1"/>
                </a:solidFill>
                <a:effectLst/>
                <a:latin typeface="-apple-system"/>
              </a:rPr>
              <a:t>Engineer</a:t>
            </a:r>
            <a:endParaRPr lang="pt-BR" sz="1400" b="1" i="0" dirty="0">
              <a:solidFill>
                <a:schemeClr val="bg1"/>
              </a:solidFill>
              <a:effectLst/>
              <a:latin typeface="-apple-system"/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2E21F3-A13B-5418-92B4-F32E2B0AAFBB}"/>
              </a:ext>
            </a:extLst>
          </p:cNvPr>
          <p:cNvSpPr txBox="1"/>
          <p:nvPr/>
        </p:nvSpPr>
        <p:spPr>
          <a:xfrm>
            <a:off x="2893148" y="2248977"/>
            <a:ext cx="2586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-apple-system"/>
              </a:rPr>
              <a:t>Alcebíades Filho</a:t>
            </a:r>
            <a:endParaRPr lang="pt-BR" b="1" dirty="0">
              <a:solidFill>
                <a:schemeClr val="bg1"/>
              </a:solidFill>
              <a:latin typeface="-apple-system"/>
            </a:endParaRPr>
          </a:p>
          <a:p>
            <a:r>
              <a:rPr lang="pt-BR" sz="1400" dirty="0">
                <a:solidFill>
                  <a:schemeClr val="bg1"/>
                </a:solidFill>
                <a:latin typeface="-apple-system"/>
              </a:rPr>
              <a:t>Cientista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37EC1B9-A499-400C-138A-9E81F3F01EBE}"/>
              </a:ext>
            </a:extLst>
          </p:cNvPr>
          <p:cNvSpPr txBox="1"/>
          <p:nvPr/>
        </p:nvSpPr>
        <p:spPr>
          <a:xfrm>
            <a:off x="2952769" y="4502910"/>
            <a:ext cx="25869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-apple-system"/>
              </a:rPr>
              <a:t>Matheus Maia Ávila</a:t>
            </a:r>
            <a:endParaRPr lang="pt-BR" b="1" dirty="0">
              <a:solidFill>
                <a:schemeClr val="bg1"/>
              </a:solidFill>
              <a:latin typeface="-apple-system"/>
            </a:endParaRPr>
          </a:p>
          <a:p>
            <a:r>
              <a:rPr lang="pt-BR" sz="14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Cientista de Dados / </a:t>
            </a:r>
          </a:p>
          <a:p>
            <a:r>
              <a:rPr lang="pt-BR" sz="14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Engenheiro Físico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9C4DC69-6AB7-48DF-8BDB-1A2D4EFEBE58}"/>
              </a:ext>
            </a:extLst>
          </p:cNvPr>
          <p:cNvSpPr txBox="1"/>
          <p:nvPr/>
        </p:nvSpPr>
        <p:spPr>
          <a:xfrm>
            <a:off x="9207660" y="2248977"/>
            <a:ext cx="2586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-apple-system"/>
              </a:rPr>
              <a:t>Thiago Cunha</a:t>
            </a:r>
            <a:endParaRPr lang="pt-BR" b="1" dirty="0">
              <a:solidFill>
                <a:schemeClr val="bg1"/>
              </a:solidFill>
              <a:latin typeface="-apple-system"/>
            </a:endParaRPr>
          </a:p>
          <a:p>
            <a:r>
              <a:rPr lang="pt-BR" sz="14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AI/ML Developer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803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F64B75-8CDF-90E5-92AC-17C23375C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Xícara de café com notebook e caderno">
            <a:extLst>
              <a:ext uri="{FF2B5EF4-FFF2-40B4-BE49-F238E27FC236}">
                <a16:creationId xmlns:a16="http://schemas.microsoft.com/office/drawing/2014/main" id="{396786FF-7950-4DA6-8C93-8E8785D8B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6" t="2" r="1" b="909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0FB6EDA-90E0-6CBF-3CE2-016834D7AF7E}"/>
              </a:ext>
            </a:extLst>
          </p:cNvPr>
          <p:cNvSpPr txBox="1"/>
          <p:nvPr/>
        </p:nvSpPr>
        <p:spPr>
          <a:xfrm>
            <a:off x="7279157" y="1199388"/>
            <a:ext cx="3438144" cy="1124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u="sng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51443" y="650748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3699" y="2459654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8893B7E-B499-173F-9F92-4259D3D0A726}"/>
              </a:ext>
            </a:extLst>
          </p:cNvPr>
          <p:cNvSpPr txBox="1"/>
          <p:nvPr/>
        </p:nvSpPr>
        <p:spPr>
          <a:xfrm>
            <a:off x="7132320" y="2540000"/>
            <a:ext cx="4701692" cy="4080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 que </a:t>
            </a:r>
            <a:r>
              <a:rPr lang="en-US" sz="2800" dirty="0" err="1">
                <a:solidFill>
                  <a:schemeClr val="bg1"/>
                </a:solidFill>
              </a:rPr>
              <a:t>é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Auramind</a:t>
            </a:r>
            <a:r>
              <a:rPr lang="en-US" sz="2800" dirty="0">
                <a:solidFill>
                  <a:schemeClr val="bg1"/>
                </a:solidFill>
              </a:rPr>
              <a:t> AI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Live Demo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Arquitetura AWS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Próximos Passos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40D4996B-C9C0-D4B2-2989-6A8DE7285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339" y="6125496"/>
            <a:ext cx="2144662" cy="46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1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3D3D5D-52B8-919E-0C34-9C4B64BBC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 descr="Torre alta com montanha ao fundo&#10;&#10;Descrição gerada automaticamente">
            <a:extLst>
              <a:ext uri="{FF2B5EF4-FFF2-40B4-BE49-F238E27FC236}">
                <a16:creationId xmlns:a16="http://schemas.microsoft.com/office/drawing/2014/main" id="{C814BA3C-5A39-8012-475D-83CA8F0B23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413"/>
          <a:stretch/>
        </p:blipFill>
        <p:spPr>
          <a:xfrm>
            <a:off x="-1513" y="0"/>
            <a:ext cx="12191979" cy="685799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C934BB3-96F9-8CD1-569A-3D5283E20E8B}"/>
              </a:ext>
            </a:extLst>
          </p:cNvPr>
          <p:cNvSpPr txBox="1"/>
          <p:nvPr/>
        </p:nvSpPr>
        <p:spPr>
          <a:xfrm>
            <a:off x="841249" y="941832"/>
            <a:ext cx="10506456" cy="8432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u="sng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Safe Harbor</a:t>
            </a:r>
          </a:p>
        </p:txBody>
      </p:sp>
      <p:sp>
        <p:nvSpPr>
          <p:cNvPr id="36" name="Rectangle 3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11ED9BB-D951-8B68-6531-8E6A17895157}"/>
              </a:ext>
            </a:extLst>
          </p:cNvPr>
          <p:cNvSpPr txBox="1"/>
          <p:nvPr/>
        </p:nvSpPr>
        <p:spPr>
          <a:xfrm>
            <a:off x="708660" y="1859096"/>
            <a:ext cx="11244580" cy="47297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0" i="0" u="none" strike="noStrike" dirty="0">
              <a:solidFill>
                <a:schemeClr val="bg1"/>
              </a:solidFill>
              <a:effectLst/>
            </a:endParaRPr>
          </a:p>
          <a:p>
            <a:pPr marL="342900"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Esta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apresentação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reflete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momento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atual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da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Auramind.AI</a:t>
            </a:r>
            <a:endParaRPr lang="en-US" sz="1600" b="0" i="0" u="none" strike="noStrike" dirty="0">
              <a:solidFill>
                <a:schemeClr val="bg1"/>
              </a:solidFill>
              <a:effectLst/>
            </a:endParaRPr>
          </a:p>
          <a:p>
            <a:pPr marL="342900"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A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arquitetura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soluções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apresentadas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estão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constante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evolução</a:t>
            </a:r>
            <a:endParaRPr lang="en-US" sz="1600" b="0" i="0" u="none" strike="noStrike" dirty="0">
              <a:solidFill>
                <a:schemeClr val="bg1"/>
              </a:solidFill>
              <a:effectLst/>
            </a:endParaRPr>
          </a:p>
          <a:p>
            <a:pPr marL="342900"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As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implementações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técnicas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podem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ser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alteradas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conforme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marL="742950" lvl="1"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Novas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necessidades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negócio</a:t>
            </a:r>
            <a:endParaRPr lang="en-US" sz="160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Evolução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tecnológica</a:t>
            </a:r>
            <a:endParaRPr lang="en-US" sz="160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Feedback dos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usuários</a:t>
            </a:r>
            <a:endParaRPr lang="en-US" sz="160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Otimizações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de performance</a:t>
            </a:r>
          </a:p>
          <a:p>
            <a:pPr marL="342900"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resultados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apresentados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são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baseados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nossa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experiência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específica</a:t>
            </a:r>
            <a:endParaRPr lang="en-US" sz="1600" b="0" i="0" u="none" strike="noStrike" dirty="0">
              <a:solidFill>
                <a:schemeClr val="bg1"/>
              </a:solidFill>
              <a:effectLst/>
            </a:endParaRPr>
          </a:p>
          <a:p>
            <a:pPr marL="342900"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D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ecisões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arquiteturais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refletem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nosso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contexto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único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podem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não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se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aplicar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todos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casos</a:t>
            </a:r>
            <a:endParaRPr lang="en-US" sz="1600" b="0" i="0" u="none" strike="noStrike" dirty="0">
              <a:solidFill>
                <a:schemeClr val="bg1"/>
              </a:solidFill>
              <a:effectLst/>
            </a:endParaRPr>
          </a:p>
          <a:p>
            <a:pPr marL="342900"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s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informações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compartilhadas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não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constituem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recomendações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</a:rPr>
              <a:t>definitivas</a:t>
            </a:r>
            <a:endParaRPr lang="en-US" sz="1600" b="0" i="0" u="none" strike="noStrike" dirty="0">
              <a:solidFill>
                <a:schemeClr val="bg1"/>
              </a:solidFill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DA19B221-29AF-8919-0144-2A60FE4B2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7339" y="6125496"/>
            <a:ext cx="2144662" cy="46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8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03F6E4-ABED-01AA-FC02-6659B0B93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C636C92-B450-6B82-FF04-FAA7AD4357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50738" y="351970"/>
            <a:ext cx="9359775" cy="57735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17D24EE-3FFF-4956-1A66-EB8ABD795011}"/>
              </a:ext>
            </a:extLst>
          </p:cNvPr>
          <p:cNvSpPr txBox="1"/>
          <p:nvPr/>
        </p:nvSpPr>
        <p:spPr>
          <a:xfrm>
            <a:off x="529441" y="220783"/>
            <a:ext cx="602689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 u="sng" dirty="0">
                <a:solidFill>
                  <a:schemeClr val="bg1"/>
                </a:solidFill>
                <a:latin typeface="Avenir Next LT Pro"/>
              </a:rPr>
              <a:t>O que é Auramind AI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02EFDC43-4EEE-1C90-028F-714706FC5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339" y="6125496"/>
            <a:ext cx="2144662" cy="46334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436AA2-CDCA-D17F-3906-00C26994E46B}"/>
              </a:ext>
            </a:extLst>
          </p:cNvPr>
          <p:cNvSpPr txBox="1"/>
          <p:nvPr/>
        </p:nvSpPr>
        <p:spPr>
          <a:xfrm>
            <a:off x="193040" y="1173480"/>
            <a:ext cx="6604000" cy="545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Plataforma de </a:t>
            </a:r>
            <a:r>
              <a:rPr lang="pt-BR" dirty="0" err="1">
                <a:solidFill>
                  <a:schemeClr val="bg1"/>
                </a:solidFill>
              </a:rPr>
              <a:t>GenAI</a:t>
            </a:r>
            <a:r>
              <a:rPr lang="pt-BR" dirty="0">
                <a:solidFill>
                  <a:schemeClr val="bg1"/>
                </a:solidFill>
              </a:rPr>
              <a:t> para utilização em ambiente corporativo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Construída utilizando serviços AWS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Insights do uso de </a:t>
            </a:r>
            <a:r>
              <a:rPr lang="pt-BR" dirty="0" err="1">
                <a:solidFill>
                  <a:schemeClr val="bg1"/>
                </a:solidFill>
              </a:rPr>
              <a:t>GenAI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Segurança e privacidade de seus dados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Disponível como </a:t>
            </a:r>
            <a:r>
              <a:rPr lang="pt-BR" b="1" dirty="0">
                <a:solidFill>
                  <a:schemeClr val="bg1"/>
                </a:solidFill>
              </a:rPr>
              <a:t>SaaS</a:t>
            </a:r>
            <a:r>
              <a:rPr lang="pt-BR" dirty="0">
                <a:solidFill>
                  <a:schemeClr val="bg1"/>
                </a:solidFill>
              </a:rPr>
              <a:t> e no </a:t>
            </a:r>
            <a:r>
              <a:rPr lang="pt-BR" b="1" dirty="0">
                <a:solidFill>
                  <a:schemeClr val="bg1"/>
                </a:solidFill>
              </a:rPr>
              <a:t>seu ambiente AWS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Múltiplos modelos de </a:t>
            </a:r>
            <a:r>
              <a:rPr lang="pt-BR" dirty="0" err="1">
                <a:solidFill>
                  <a:schemeClr val="bg1"/>
                </a:solidFill>
              </a:rPr>
              <a:t>GenAI</a:t>
            </a:r>
            <a:r>
              <a:rPr lang="pt-BR" dirty="0">
                <a:solidFill>
                  <a:schemeClr val="bg1"/>
                </a:solidFill>
              </a:rPr>
              <a:t> através do AWS </a:t>
            </a:r>
            <a:r>
              <a:rPr lang="pt-BR" dirty="0" err="1">
                <a:solidFill>
                  <a:schemeClr val="bg1"/>
                </a:solidFill>
              </a:rPr>
              <a:t>Bedrock</a:t>
            </a:r>
            <a:r>
              <a:rPr lang="pt-BR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AWS | </a:t>
            </a:r>
            <a:r>
              <a:rPr lang="pt-BR" dirty="0" err="1">
                <a:solidFill>
                  <a:schemeClr val="bg1"/>
                </a:solidFill>
              </a:rPr>
              <a:t>Amazon</a:t>
            </a:r>
            <a:r>
              <a:rPr lang="pt-BR" dirty="0">
                <a:solidFill>
                  <a:schemeClr val="bg1"/>
                </a:solidFill>
              </a:rPr>
              <a:t> Titan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Anthropic</a:t>
            </a:r>
            <a:r>
              <a:rPr lang="pt-BR" dirty="0">
                <a:solidFill>
                  <a:schemeClr val="bg1"/>
                </a:solidFill>
              </a:rPr>
              <a:t> | Claude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META | LLAMA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Mistral | </a:t>
            </a:r>
            <a:r>
              <a:rPr lang="pt-BR" dirty="0" err="1">
                <a:solidFill>
                  <a:schemeClr val="bg1"/>
                </a:solidFill>
              </a:rPr>
              <a:t>Mixtral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Projetos personalizados para seu caso de uso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E257EF-7715-9200-3E4D-1D595C211AE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alphaModFix amt="65000"/>
          </a:blip>
          <a:stretch>
            <a:fillRect/>
          </a:stretch>
        </p:blipFill>
        <p:spPr>
          <a:xfrm>
            <a:off x="10313157" y="1517867"/>
            <a:ext cx="1776199" cy="344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5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827CDD-A0A1-4B96-C9C7-43E13FF5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52B0570-9AA5-100A-7E91-0EEFC7FD7963}"/>
              </a:ext>
            </a:extLst>
          </p:cNvPr>
          <p:cNvSpPr txBox="1"/>
          <p:nvPr/>
        </p:nvSpPr>
        <p:spPr>
          <a:xfrm>
            <a:off x="908454" y="1360481"/>
            <a:ext cx="4605340" cy="23876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u="sng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Live Demo</a:t>
            </a:r>
          </a:p>
        </p:txBody>
      </p:sp>
      <p:pic>
        <p:nvPicPr>
          <p:cNvPr id="4" name="Imagem 3" descr="Uma imagem contendo no interior, escuro, computador, monitor&#10;&#10;Descrição gerada automaticamente">
            <a:extLst>
              <a:ext uri="{FF2B5EF4-FFF2-40B4-BE49-F238E27FC236}">
                <a16:creationId xmlns:a16="http://schemas.microsoft.com/office/drawing/2014/main" id="{D5FA0023-347B-D8B5-17CA-7BDD0051D0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247" r="33877" b="1"/>
          <a:stretch/>
        </p:blipFill>
        <p:spPr>
          <a:xfrm>
            <a:off x="7115177" y="115193"/>
            <a:ext cx="4950618" cy="6627614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65DE100E-A9F1-BDB7-AC5F-7635939B6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7339" y="6125496"/>
            <a:ext cx="2144662" cy="46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4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Lousa com texto preto sobre fundo branco&#10;&#10;Descrição gerada automaticamente">
            <a:extLst>
              <a:ext uri="{FF2B5EF4-FFF2-40B4-BE49-F238E27FC236}">
                <a16:creationId xmlns:a16="http://schemas.microsoft.com/office/drawing/2014/main" id="{A2A7A5F0-921D-3989-CCA9-F6BCF45EB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120" r="23010" b="69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9018D9-32E3-A9EA-D714-A804634B94FD}"/>
              </a:ext>
            </a:extLst>
          </p:cNvPr>
          <p:cNvSpPr txBox="1"/>
          <p:nvPr/>
        </p:nvSpPr>
        <p:spPr>
          <a:xfrm>
            <a:off x="432260" y="2549790"/>
            <a:ext cx="5079539" cy="8792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Arquitetura AWS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9AEB11F-EB68-B99D-B236-EFB10EDBB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7339" y="6125496"/>
            <a:ext cx="2144662" cy="46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2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2FA60A-FA94-AAB3-1AEA-68EC5F443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41B1C3B-2F27-5432-D03C-309762C65470}"/>
              </a:ext>
            </a:extLst>
          </p:cNvPr>
          <p:cNvSpPr txBox="1"/>
          <p:nvPr/>
        </p:nvSpPr>
        <p:spPr>
          <a:xfrm>
            <a:off x="238760" y="86360"/>
            <a:ext cx="24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FRONTEND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01FD1F6-9EC8-8149-4FF9-F81A0C254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360" y="0"/>
            <a:ext cx="6197600" cy="675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0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11519</TotalTime>
  <Words>233</Words>
  <Application>Microsoft Macintosh PowerPoint</Application>
  <PresentationFormat>Widescreen</PresentationFormat>
  <Paragraphs>80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5" baseType="lpstr">
      <vt:lpstr>-apple-system</vt:lpstr>
      <vt:lpstr>Amazon Ember Medium</vt:lpstr>
      <vt:lpstr>Aptos</vt:lpstr>
      <vt:lpstr>Aptos Display</vt:lpstr>
      <vt:lpstr>Arial</vt:lpstr>
      <vt:lpstr>Avenir Next LT Pro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Office 365</cp:lastModifiedBy>
  <cp:revision>15</cp:revision>
  <dcterms:created xsi:type="dcterms:W3CDTF">2024-07-26T14:58:30Z</dcterms:created>
  <dcterms:modified xsi:type="dcterms:W3CDTF">2025-01-07T08:33:32Z</dcterms:modified>
</cp:coreProperties>
</file>